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81" r:id="rId4"/>
    <p:sldId id="262" r:id="rId5"/>
    <p:sldId id="278" r:id="rId6"/>
    <p:sldId id="258" r:id="rId7"/>
    <p:sldId id="259" r:id="rId8"/>
    <p:sldId id="260" r:id="rId9"/>
    <p:sldId id="275" r:id="rId10"/>
    <p:sldId id="274" r:id="rId11"/>
    <p:sldId id="284" r:id="rId12"/>
    <p:sldId id="279" r:id="rId13"/>
    <p:sldId id="263" r:id="rId14"/>
    <p:sldId id="264" r:id="rId15"/>
    <p:sldId id="277" r:id="rId16"/>
    <p:sldId id="269" r:id="rId17"/>
    <p:sldId id="285" r:id="rId18"/>
    <p:sldId id="276" r:id="rId19"/>
    <p:sldId id="265" r:id="rId20"/>
    <p:sldId id="283" r:id="rId21"/>
    <p:sldId id="266" r:id="rId22"/>
    <p:sldId id="267" r:id="rId23"/>
    <p:sldId id="287" r:id="rId24"/>
    <p:sldId id="268" r:id="rId25"/>
    <p:sldId id="289" r:id="rId26"/>
    <p:sldId id="270" r:id="rId27"/>
    <p:sldId id="290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DBD33-D643-454B-AB71-19E1BB871B35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0E38B-83D8-4C95-A962-F65618EF4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8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8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https://dev.to/javinpaul/11-essential-skills-software-developers-should-learn-in-2020-1bio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8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5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https://en.wikipedia.org/wiki/List_of_command-line_interpreters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3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09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amp.com/community/tutorials/markdown-in-jupyter-notebook?utm_source=adwords_ppc&amp;utm_campaignid=1455363063&amp;utm_adgroupid=65083631748&amp;utm_device=c&amp;utm_keyword=&amp;utm_matchtype=b&amp;utm_network=g&amp;utm_adpostion=&amp;utm_creative=278443377086&amp;utm_targetid=aud-299261629574:dsa-429603003980&amp;utm_loc_interest_ms=&amp;utm_loc_physical_ms=1010217&amp;gclid=CjwKCAjw49qKBhAoEiwAHQVTo0fumNMyyf-QtaeytZkvwlDCsC1CX7Po-4RFondvppCYpNERwoY7uRoC0IIQAv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extension</a:t>
            </a:r>
          </a:p>
          <a:p>
            <a:r>
              <a:rPr lang="en-US" dirty="0"/>
              <a:t>Terminal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1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local repo</a:t>
            </a:r>
          </a:p>
          <a:p>
            <a:r>
              <a:rPr lang="en-US" dirty="0"/>
              <a:t>Checkout local repo</a:t>
            </a:r>
          </a:p>
          <a:p>
            <a:r>
              <a:rPr lang="en-US" dirty="0"/>
              <a:t>Create file and commit</a:t>
            </a:r>
          </a:p>
          <a:p>
            <a:r>
              <a:rPr lang="en-US" dirty="0"/>
              <a:t>Edit files and commit</a:t>
            </a:r>
          </a:p>
          <a:p>
            <a:r>
              <a:rPr lang="en-US" dirty="0"/>
              <a:t>Checkout, create, merge branches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r>
              <a:rPr lang="en-US" dirty="0"/>
              <a:t> extension</a:t>
            </a:r>
          </a:p>
          <a:p>
            <a:r>
              <a:rPr lang="en-US" dirty="0"/>
              <a:t>Show git structure in </a:t>
            </a:r>
            <a:r>
              <a:rPr lang="en-US" dirty="0" err="1"/>
              <a:t>Pycharm</a:t>
            </a:r>
            <a:r>
              <a:rPr lang="en-US" dirty="0"/>
              <a:t> and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https://stackoverflow.com/questions/13072111/gits-local-repository-and-remote-repository-confusing-concepts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repo on </a:t>
            </a:r>
            <a:r>
              <a:rPr lang="en-US" dirty="0" err="1"/>
              <a:t>github</a:t>
            </a:r>
            <a:r>
              <a:rPr lang="en-US" dirty="0"/>
              <a:t> and clone</a:t>
            </a:r>
          </a:p>
          <a:p>
            <a:r>
              <a:rPr lang="en-US" dirty="0"/>
              <a:t>Create local repo and connect</a:t>
            </a:r>
          </a:p>
          <a:p>
            <a:r>
              <a:rPr lang="en-US" dirty="0"/>
              <a:t>Push without credentials – use git bash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</a:t>
            </a:r>
          </a:p>
          <a:p>
            <a:r>
              <a:rPr lang="en-US" dirty="0"/>
              <a:t>https://betterprogramming.pub/good-code-vs-bad-code-35624b4e91bcoding_best_practices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8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9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1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https://medium.com/@devathon_/top-10-best-programming-language-rankings-e49a0def796c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2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CPU, Hard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Disk partition</a:t>
            </a:r>
          </a:p>
          <a:p>
            <a:r>
              <a:rPr lang="en-US" dirty="0"/>
              <a:t>Disk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7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0E38B-83D8-4C95-A962-F65618EF40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9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51CC-9007-44EF-8133-99FC8AD6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73060"/>
            <a:ext cx="10521950" cy="1151059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1F126-8FAF-4EDD-A22F-AAD2FE6B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6433-3578-4F9F-A6A3-B53226434F34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ECBD-67BB-404B-B00A-AC0FDB1A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BAED-2918-4439-A3A4-9C525E2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EE85-1ACC-4151-836D-279A5454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B8E80-53EC-4FEF-905F-283FA79FF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326F-2FAC-42A0-9C6C-CBC859F1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4448F-CF03-4E3A-BCAE-A3FDD18D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3F8F-DD6E-41B4-8DD0-46742E2AA233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E8C70-7BCF-400F-B816-3EA97899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5CA47-00AB-48F4-B648-403907A0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0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CED8-0D36-48E7-BF9C-93048B5D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0E8A2-6555-49FB-B5A2-979D3A7C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6CBD8-A6FB-4205-8C1E-1457C0D2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0383-289C-4AED-A8FB-5C333DAE7F71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ADE9-9603-4477-84C5-3EA15D04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AA1C8-9C15-4793-A94D-EB6FE964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12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2D953-2204-4440-ACD8-7F59543A6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A4B3-168D-435E-8009-36C005C4F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02E68-9135-4A18-A2B6-29E58642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2E2F-C4B1-4D6E-BB2B-041CEC62B65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1E133-0274-4F6F-89B0-D49FA81A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63A2-13E8-4B20-B6A4-1DE29C4F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D619-DAF6-43DB-9EE8-8B1BABFD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04DC7-E947-413E-A98F-DCF83BA94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E0AD-C88C-4229-B82A-A6E76E96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E92-BA47-4B7B-AEEA-CD2D372EC590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54C20-59E7-46A2-AE09-807E0DDE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99C6-466D-40E3-9290-EDB4AFD6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4062-1E52-413C-BB73-C8436355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607C-83E1-4803-82B9-ADBB9B96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5E7B-5010-4864-9D7B-51EE0DFD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AA2E22-252C-44E0-A30E-F719BDAAF898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97C9-1CE0-407B-B742-2F6C992E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E3740-FBDC-4328-87FF-E867EDAF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3EA245-D0A2-473F-89D6-278063E47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51CC-9007-44EF-8133-99FC8AD6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A2BD-580C-456C-89F9-F32D4743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1F126-8FAF-4EDD-A22F-AAD2FE6B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6433-3578-4F9F-A6A3-B53226434F34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ECBD-67BB-404B-B00A-AC0FDB1A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BAED-2918-4439-A3A4-9C525E23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F9E9-D1A1-4BEA-A3BF-F3559CC0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B53BE-923A-4BA3-9338-55B6CF10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E7C3C-8CF9-489D-8405-EB5ADB191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16BD6-C492-4F41-A9DD-D10A1449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D6BF-7972-4A8C-A121-6D72F8C64AED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ED557-8E69-427D-BEC4-42B67C8B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88BE6-D130-4245-96B4-0A875F76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FBB9-81CE-49B0-832D-9C57E8C5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9F2B2-225F-45FD-995B-ED4AFD40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F3992-75D9-40FB-9B0F-E7BA79A59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E2227-86CA-4EC6-A65B-B82CFD953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E2E0D-8BB2-48F1-877F-EFA05BF2F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D4BB-729B-4D44-A26E-F84B2EBE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6EF-27F7-47E5-905B-C9347CB8E61F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A758E-627A-4E39-B44A-7BD9566D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92CDE-BC4F-4708-8685-A47DBB45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0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CFA-A69B-4FF1-8427-977108EE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231B6-C5A3-4D3B-B833-B1178813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224D-3FE3-44D6-8689-EAC6A932042D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BDE32-4817-4122-B1A8-B5D64F5C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B9687-8765-4C00-AC21-019294FE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95636-966F-4768-856D-4E4FC90A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684B-19A5-4C3A-8AE4-D06C17B4FD42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0A778-E68F-4627-9080-54E76B64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9FECD-A64E-4C3A-AF6C-A5AFC7F4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366A-4F21-4DE5-9039-CC1738D5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96B3-9115-4FA1-B0B4-91BA18CA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4E43-5675-4DAE-B600-D91E0AEF3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F41C4-4411-4310-B9FE-61C25098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0504A-64EA-4122-B9B1-8B5EFEA4DB98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D2933-A675-4BCD-BEFC-F7914A62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79713-3DB1-496B-B15D-FB768965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F735B-5359-4E95-9755-6BFBFE4A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9AD03-9F22-4CF8-9F11-F79E64D54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8D28-11A2-4840-ACE4-0319C87A5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7B68-2185-4EBD-9001-675BD7788C66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3DEBB-ADF9-41A8-8980-42F6F3636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564FE-C02E-4729-B821-7D9349D82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A245-D0A2-473F-89D6-278063E47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camp.com/community/tutorials/installing-anaconda-windows" TargetMode="External"/><Relationship Id="rId5" Type="http://schemas.openxmlformats.org/officeDocument/2006/relationships/hyperlink" Target="https://www.anaconda.com/products/individual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anli2016/Machine-Learning-with-Pyth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rsion-control-syste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6F10E-BE36-4A21-BF82-884EED38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5AE878-06AA-479C-8780-D3B9BDD510F1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Introduction to Python</a:t>
            </a:r>
            <a:br>
              <a:rPr lang="en-US" dirty="0"/>
            </a:br>
            <a:r>
              <a:rPr lang="en-US" sz="3600" b="1" i="1" dirty="0"/>
              <a:t>Python </a:t>
            </a:r>
            <a:r>
              <a:rPr lang="mn-MN" sz="3600" b="1" i="1" dirty="0"/>
              <a:t>хэлний үндэс</a:t>
            </a:r>
            <a:endParaRPr lang="en-US" b="1" i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CBE27B-241C-4046-836F-E0B25DB5B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0945"/>
            <a:ext cx="9144000" cy="915633"/>
          </a:xfrm>
        </p:spPr>
        <p:txBody>
          <a:bodyPr>
            <a:normAutofit/>
          </a:bodyPr>
          <a:lstStyle/>
          <a:p>
            <a:r>
              <a:rPr lang="en-US" dirty="0"/>
              <a:t>Py4Econ</a:t>
            </a:r>
          </a:p>
          <a:p>
            <a:r>
              <a:rPr lang="en-US" dirty="0"/>
              <a:t>UB, 2021</a:t>
            </a:r>
          </a:p>
        </p:txBody>
      </p:sp>
    </p:spTree>
    <p:extLst>
      <p:ext uri="{BB962C8B-B14F-4D97-AF65-F5344CB8AC3E}">
        <p14:creationId xmlns:p14="http://schemas.microsoft.com/office/powerpoint/2010/main" val="219240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380" y="3429000"/>
            <a:ext cx="2703786" cy="14928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Mac, Linux, </a:t>
            </a:r>
          </a:p>
          <a:p>
            <a:pPr marL="0" indent="0" algn="ctr">
              <a:buNone/>
            </a:pPr>
            <a:r>
              <a:rPr lang="en-US" dirty="0"/>
              <a:t>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137E-0D7E-4365-A557-EB4AF0BF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24" y="1825625"/>
            <a:ext cx="3657627" cy="36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3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F161-7B10-4632-9609-7500670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 &amp;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E28F-E0C1-4BAC-ABBC-4D309494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274"/>
            <a:ext cx="10515600" cy="390345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Learning resources</a:t>
            </a:r>
          </a:p>
          <a:p>
            <a:r>
              <a:rPr lang="en-US" sz="1800" dirty="0"/>
              <a:t>Python - Official</a:t>
            </a:r>
          </a:p>
          <a:p>
            <a:r>
              <a:rPr lang="en-US" sz="1800" dirty="0"/>
              <a:t>Stack overflow - Forum</a:t>
            </a:r>
            <a:endParaRPr lang="en-US" sz="1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/>
              <a:t>Medium - Blog</a:t>
            </a:r>
          </a:p>
          <a:p>
            <a:r>
              <a:rPr lang="en-US" sz="1800" dirty="0" err="1"/>
              <a:t>Towardsdatascience</a:t>
            </a:r>
            <a:r>
              <a:rPr lang="en-US" sz="1800" dirty="0"/>
              <a:t> - Blog</a:t>
            </a:r>
          </a:p>
          <a:p>
            <a:r>
              <a:rPr lang="en-US" sz="1800" dirty="0" err="1"/>
              <a:t>Tutorialspoint</a:t>
            </a:r>
            <a:endParaRPr lang="en-US" sz="1800" dirty="0"/>
          </a:p>
          <a:p>
            <a:r>
              <a:rPr lang="en-US" sz="1800" dirty="0"/>
              <a:t>Geek for geeks</a:t>
            </a:r>
          </a:p>
          <a:p>
            <a:r>
              <a:rPr lang="en-US" sz="1800" dirty="0"/>
              <a:t>W3schools</a:t>
            </a:r>
            <a:endParaRPr lang="en-US" sz="1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/>
              <a:t>Real Python</a:t>
            </a:r>
          </a:p>
          <a:p>
            <a:r>
              <a:rPr lang="en-US" sz="1800" dirty="0" err="1"/>
              <a:t>Programiz</a:t>
            </a:r>
            <a:endParaRPr lang="en-US" sz="1800" dirty="0"/>
          </a:p>
          <a:p>
            <a:pPr marL="685800" indent="0">
              <a:buNone/>
            </a:pPr>
            <a:r>
              <a:rPr lang="en-US" sz="1800" b="1" dirty="0"/>
              <a:t>Data competitions</a:t>
            </a:r>
          </a:p>
          <a:p>
            <a:pPr marL="971550" indent="-285750"/>
            <a:r>
              <a:rPr lang="en-US" sz="1800" dirty="0"/>
              <a:t>Kaggle</a:t>
            </a:r>
          </a:p>
          <a:p>
            <a:pPr marL="914400"/>
            <a:r>
              <a:rPr lang="en-US" sz="1800" dirty="0" err="1"/>
              <a:t>DrivenDate</a:t>
            </a:r>
            <a:endParaRPr lang="en-US" sz="1800" dirty="0"/>
          </a:p>
          <a:p>
            <a:pPr marL="914400"/>
            <a:r>
              <a:rPr lang="en-US" sz="1800" dirty="0" err="1"/>
              <a:t>TopCoder</a:t>
            </a:r>
            <a:endParaRPr lang="en-US" sz="1800" dirty="0"/>
          </a:p>
          <a:p>
            <a:pPr marL="914400"/>
            <a:r>
              <a:rPr lang="en-US" sz="1800" dirty="0" err="1"/>
              <a:t>DataHack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3637-966E-4BC6-9B50-EC6573B3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6E4E5-CAF6-432D-AE11-654857A386FE}"/>
              </a:ext>
            </a:extLst>
          </p:cNvPr>
          <p:cNvSpPr txBox="1">
            <a:spLocks/>
          </p:cNvSpPr>
          <p:nvPr/>
        </p:nvSpPr>
        <p:spPr>
          <a:xfrm>
            <a:off x="838200" y="1657530"/>
            <a:ext cx="10515600" cy="59744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Subscribe to get useful updates</a:t>
            </a:r>
          </a:p>
        </p:txBody>
      </p:sp>
    </p:spTree>
    <p:extLst>
      <p:ext uri="{BB962C8B-B14F-4D97-AF65-F5344CB8AC3E}">
        <p14:creationId xmlns:p14="http://schemas.microsoft.com/office/powerpoint/2010/main" val="66531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8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A1C5-B538-430B-AEC1-078B91C1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8C5E-9E2E-462B-9DE4-1CAE70F2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138"/>
            <a:ext cx="10515600" cy="3499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programming language</a:t>
            </a:r>
            <a:r>
              <a:rPr lang="en-US" dirty="0"/>
              <a:t> is a formal language comprising a set of strings that produce various kinds of machine code output.</a:t>
            </a:r>
          </a:p>
          <a:p>
            <a:pPr marL="0" indent="0" algn="r">
              <a:buNone/>
            </a:pPr>
            <a:r>
              <a:rPr lang="en-U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7D62-05B6-42E4-A86A-2AD20EE0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B8CCD-F411-4C99-9BF6-ECECBBE8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418" y="3832982"/>
            <a:ext cx="3315163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7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A1C5-B538-430B-AEC1-078B91C1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Must-have basics for a good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8C5E-9E2E-462B-9DE4-1CAE70F2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138"/>
            <a:ext cx="10515600" cy="349907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Data Structure and Algorithm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A Version Control Tool (Git)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One Text Editors (</a:t>
            </a:r>
            <a:r>
              <a:rPr lang="en-US" b="1" dirty="0" err="1">
                <a:solidFill>
                  <a:srgbClr val="090909"/>
                </a:solidFill>
                <a:effectLst/>
              </a:rPr>
              <a:t>VScode</a:t>
            </a:r>
            <a:r>
              <a:rPr lang="en-US" b="1" dirty="0">
                <a:solidFill>
                  <a:srgbClr val="090909"/>
                </a:solidFill>
                <a:effectLst/>
              </a:rPr>
              <a:t>)</a:t>
            </a:r>
          </a:p>
          <a:p>
            <a:r>
              <a:rPr lang="en-US" b="1" dirty="0">
                <a:solidFill>
                  <a:srgbClr val="090909"/>
                </a:solidFill>
                <a:effectLst/>
              </a:rPr>
              <a:t>IDEs (Spyder or </a:t>
            </a:r>
            <a:r>
              <a:rPr lang="en-US" b="1" dirty="0" err="1">
                <a:solidFill>
                  <a:srgbClr val="090909"/>
                </a:solidFill>
                <a:effectLst/>
              </a:rPr>
              <a:t>Pycharm</a:t>
            </a:r>
            <a:r>
              <a:rPr lang="en-US" b="1" dirty="0">
                <a:solidFill>
                  <a:srgbClr val="090909"/>
                </a:solidFill>
                <a:effectLst/>
              </a:rPr>
              <a:t>)</a:t>
            </a:r>
          </a:p>
          <a:p>
            <a:r>
              <a:rPr lang="en-US" b="1" dirty="0"/>
              <a:t>Database and SQL</a:t>
            </a:r>
          </a:p>
          <a:p>
            <a:r>
              <a:rPr lang="en-US" b="1" dirty="0"/>
              <a:t>UNIX (Linux)</a:t>
            </a:r>
          </a:p>
          <a:p>
            <a:r>
              <a:rPr lang="en-US" b="1" dirty="0"/>
              <a:t>An OOP Programming language (C++, Java or Python)</a:t>
            </a:r>
          </a:p>
          <a:p>
            <a:r>
              <a:rPr lang="en-US" b="1" dirty="0"/>
              <a:t>One Scripting language (automation)</a:t>
            </a:r>
          </a:p>
          <a:p>
            <a:r>
              <a:rPr lang="en-US" b="1" dirty="0"/>
              <a:t>Networking basics</a:t>
            </a:r>
          </a:p>
          <a:p>
            <a:r>
              <a:rPr lang="en-US" dirty="0">
                <a:solidFill>
                  <a:srgbClr val="090909"/>
                </a:solidFill>
                <a:effectLst/>
              </a:rPr>
              <a:t>Cloud Platform (AWS, GCP, or Azure)</a:t>
            </a:r>
          </a:p>
          <a:p>
            <a:r>
              <a:rPr lang="en-US" dirty="0">
                <a:solidFill>
                  <a:srgbClr val="090909"/>
                </a:solidFill>
                <a:effectLst/>
              </a:rPr>
              <a:t>Containers (Docker and Kubernetes)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7D62-05B6-42E4-A86A-2AD20EE0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9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89" y="5798803"/>
            <a:ext cx="10515600" cy="922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C:\Documents and Settings\sugarkhuu\My Documents\My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4F32D-E753-41CB-BDF2-FB64D00B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4" y="1690688"/>
            <a:ext cx="6782629" cy="38218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2A6FD1-CBE0-4FAA-9BFF-4FAD5C3CB1D5}"/>
              </a:ext>
            </a:extLst>
          </p:cNvPr>
          <p:cNvSpPr txBox="1">
            <a:spLocks/>
          </p:cNvSpPr>
          <p:nvPr/>
        </p:nvSpPr>
        <p:spPr>
          <a:xfrm>
            <a:off x="7342855" y="1622558"/>
            <a:ext cx="3783103" cy="3612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Copy path: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Ctrl + L = folder path</a:t>
            </a:r>
          </a:p>
          <a:p>
            <a:pPr>
              <a:buFontTx/>
              <a:buChar char="-"/>
            </a:pPr>
            <a:r>
              <a:rPr lang="en-US" dirty="0"/>
              <a:t>Shift + Right mouse &gt; copy as path (a) = file path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When naming folder &amp; file:</a:t>
            </a:r>
          </a:p>
          <a:p>
            <a:pPr>
              <a:buFontTx/>
              <a:buChar char="-"/>
            </a:pPr>
            <a:r>
              <a:rPr lang="en-US" dirty="0"/>
              <a:t>Avoid spaces and uncommon characters</a:t>
            </a:r>
          </a:p>
          <a:p>
            <a:pPr>
              <a:buFontTx/>
              <a:buChar char="-"/>
            </a:pPr>
            <a:r>
              <a:rPr lang="en-US" dirty="0"/>
              <a:t>Use either camel or snake cases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7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interpreters/Shells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12447"/>
            <a:ext cx="10515600" cy="1026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You are able to control your computer through commanding the OS from terminals. More powerful and flexible than usual GUI way of doing things</a:t>
            </a:r>
          </a:p>
          <a:p>
            <a:pPr marL="0" indent="0">
              <a:buNone/>
            </a:pPr>
            <a:r>
              <a:rPr lang="en-US" sz="1400" i="1" dirty="0"/>
              <a:t>Windows: </a:t>
            </a:r>
            <a:r>
              <a:rPr lang="en-US" sz="1400" dirty="0"/>
              <a:t>Command prompt, </a:t>
            </a:r>
            <a:r>
              <a:rPr lang="en-US" sz="1400" dirty="0" err="1"/>
              <a:t>Powershell</a:t>
            </a:r>
            <a:r>
              <a:rPr lang="en-US" sz="1400" dirty="0"/>
              <a:t>. More recently, Windows Terminal</a:t>
            </a:r>
          </a:p>
          <a:p>
            <a:pPr marL="0" indent="0">
              <a:buNone/>
            </a:pPr>
            <a:r>
              <a:rPr lang="en-US" sz="1400" i="1" dirty="0"/>
              <a:t>Linux:</a:t>
            </a:r>
            <a:r>
              <a:rPr lang="en-US" sz="1400" dirty="0"/>
              <a:t>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D5248-F944-4358-98C8-6709E1D7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663" y="1745933"/>
            <a:ext cx="7226673" cy="3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6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CMD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7ADD7-5CD1-4357-A931-B34CB625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cd – change directory. </a:t>
            </a:r>
            <a:r>
              <a:rPr lang="en-US" b="1" dirty="0"/>
              <a:t>/? - help</a:t>
            </a:r>
          </a:p>
          <a:p>
            <a:r>
              <a:rPr lang="en-US" dirty="0" err="1"/>
              <a:t>dir</a:t>
            </a:r>
            <a:r>
              <a:rPr lang="en-US" dirty="0"/>
              <a:t> – directory content</a:t>
            </a:r>
          </a:p>
          <a:p>
            <a:r>
              <a:rPr lang="en-US" dirty="0"/>
              <a:t>copy – copy file</a:t>
            </a:r>
          </a:p>
          <a:p>
            <a:r>
              <a:rPr lang="en-US" dirty="0"/>
              <a:t>ren – rename file</a:t>
            </a:r>
          </a:p>
          <a:p>
            <a:r>
              <a:rPr lang="en-US" dirty="0"/>
              <a:t>del – delete file</a:t>
            </a:r>
          </a:p>
          <a:p>
            <a:r>
              <a:rPr lang="en-US" dirty="0" err="1"/>
              <a:t>mkdir</a:t>
            </a:r>
            <a:r>
              <a:rPr lang="en-US" dirty="0"/>
              <a:t> – create new folder</a:t>
            </a:r>
          </a:p>
          <a:p>
            <a:r>
              <a:rPr lang="en-US" dirty="0"/>
              <a:t>exit</a:t>
            </a:r>
          </a:p>
          <a:p>
            <a:r>
              <a:rPr lang="en-US" dirty="0" err="1"/>
              <a:t>cls</a:t>
            </a:r>
            <a:r>
              <a:rPr lang="en-US" dirty="0"/>
              <a:t> – clear 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4910B-28CB-4A9A-87A9-BAC59615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9" y="2795750"/>
            <a:ext cx="9099185" cy="3803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(environment variable)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B5C9F2-AD16-4E06-8FBE-99214B301019}"/>
              </a:ext>
            </a:extLst>
          </p:cNvPr>
          <p:cNvSpPr/>
          <p:nvPr/>
        </p:nvSpPr>
        <p:spPr>
          <a:xfrm>
            <a:off x="1624746" y="3833970"/>
            <a:ext cx="213671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23A203-0AC1-45BE-B513-D3462ADEBEAE}"/>
              </a:ext>
            </a:extLst>
          </p:cNvPr>
          <p:cNvSpPr/>
          <p:nvPr/>
        </p:nvSpPr>
        <p:spPr>
          <a:xfrm>
            <a:off x="1513062" y="4378958"/>
            <a:ext cx="213671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E25A11-3E6E-4CF3-A5EC-8722AB61848A}"/>
              </a:ext>
            </a:extLst>
          </p:cNvPr>
          <p:cNvSpPr/>
          <p:nvPr/>
        </p:nvSpPr>
        <p:spPr>
          <a:xfrm>
            <a:off x="7015119" y="4319572"/>
            <a:ext cx="934901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4EB621-6AF4-44FB-9511-520E7B47F0B8}"/>
              </a:ext>
            </a:extLst>
          </p:cNvPr>
          <p:cNvSpPr/>
          <p:nvPr/>
        </p:nvSpPr>
        <p:spPr>
          <a:xfrm>
            <a:off x="9308507" y="4248492"/>
            <a:ext cx="1394923" cy="49850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F5EFB5-E307-443A-B53F-25D35B6608C9}"/>
              </a:ext>
            </a:extLst>
          </p:cNvPr>
          <p:cNvSpPr/>
          <p:nvPr/>
        </p:nvSpPr>
        <p:spPr>
          <a:xfrm>
            <a:off x="7924802" y="3703216"/>
            <a:ext cx="685798" cy="26150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CB624D7-FF0B-4C80-A7D6-9CA822F3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PATH variable makes it easy to run commonly used programs located in their own folders.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F1AF-5554-42E3-91E1-6DA6C39D2A8D}"/>
              </a:ext>
            </a:extLst>
          </p:cNvPr>
          <p:cNvSpPr txBox="1"/>
          <p:nvPr/>
        </p:nvSpPr>
        <p:spPr>
          <a:xfrm>
            <a:off x="4393324" y="5369308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510DD-5787-403D-B138-23996E9601A6}"/>
              </a:ext>
            </a:extLst>
          </p:cNvPr>
          <p:cNvSpPr txBox="1"/>
          <p:nvPr/>
        </p:nvSpPr>
        <p:spPr>
          <a:xfrm>
            <a:off x="6668277" y="3059668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5837D-A62B-4E05-AD4F-DFAEC5560CDD}"/>
              </a:ext>
            </a:extLst>
          </p:cNvPr>
          <p:cNvSpPr txBox="1"/>
          <p:nvPr/>
        </p:nvSpPr>
        <p:spPr>
          <a:xfrm>
            <a:off x="9261490" y="3333884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23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4AA4E-5A9D-4F6E-9482-B0EB55F0A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73"/>
          <a:stretch/>
        </p:blipFill>
        <p:spPr>
          <a:xfrm>
            <a:off x="1110343" y="2404389"/>
            <a:ext cx="3433100" cy="355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C7F99-2406-4E1D-BA5A-906A27A4D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8407787" y="2404389"/>
            <a:ext cx="2319131" cy="3902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887CA-4C01-4BD0-AC58-61A29D0BE95E}"/>
              </a:ext>
            </a:extLst>
          </p:cNvPr>
          <p:cNvSpPr txBox="1"/>
          <p:nvPr/>
        </p:nvSpPr>
        <p:spPr>
          <a:xfrm>
            <a:off x="4891857" y="3734834"/>
            <a:ext cx="175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Pre-installed all packages useful for data science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6AEF6-1FF7-4496-ADC6-0BFEBF04E092}"/>
              </a:ext>
            </a:extLst>
          </p:cNvPr>
          <p:cNvCxnSpPr>
            <a:cxnSpLocks/>
          </p:cNvCxnSpPr>
          <p:nvPr/>
        </p:nvCxnSpPr>
        <p:spPr>
          <a:xfrm>
            <a:off x="7100596" y="4114800"/>
            <a:ext cx="755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D5EB5D-E177-439A-BBA0-65280F9448D1}"/>
              </a:ext>
            </a:extLst>
          </p:cNvPr>
          <p:cNvSpPr txBox="1"/>
          <p:nvPr/>
        </p:nvSpPr>
        <p:spPr>
          <a:xfrm>
            <a:off x="1446245" y="1862872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Standalone 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0F44F-A345-44F7-A4DD-0F42EA719E9D}"/>
              </a:ext>
            </a:extLst>
          </p:cNvPr>
          <p:cNvSpPr txBox="1"/>
          <p:nvPr/>
        </p:nvSpPr>
        <p:spPr>
          <a:xfrm>
            <a:off x="8284029" y="1862872"/>
            <a:ext cx="28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Anaconda (incl. python)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166A9-05D1-4C51-870F-CACE9C9AEDB1}"/>
              </a:ext>
            </a:extLst>
          </p:cNvPr>
          <p:cNvSpPr txBox="1"/>
          <p:nvPr/>
        </p:nvSpPr>
        <p:spPr>
          <a:xfrm>
            <a:off x="8288215" y="6121099"/>
            <a:ext cx="28473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https://www.anaconda.com/products/individual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https://www.datacamp.com/community/tutorials/installing-anaconda-windows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3532A-0D17-404B-83FB-C2675D845D90}"/>
              </a:ext>
            </a:extLst>
          </p:cNvPr>
          <p:cNvSpPr txBox="1"/>
          <p:nvPr/>
        </p:nvSpPr>
        <p:spPr>
          <a:xfrm>
            <a:off x="1110343" y="6060536"/>
            <a:ext cx="2319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https://www.python.org/downloads/</a:t>
            </a:r>
          </a:p>
        </p:txBody>
      </p:sp>
    </p:spTree>
    <p:extLst>
      <p:ext uri="{BB962C8B-B14F-4D97-AF65-F5344CB8AC3E}">
        <p14:creationId xmlns:p14="http://schemas.microsoft.com/office/powerpoint/2010/main" val="15523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Basics of Python and programming know-hows</a:t>
            </a:r>
          </a:p>
          <a:p>
            <a:pPr lvl="1"/>
            <a:r>
              <a:rPr lang="en-US" dirty="0"/>
              <a:t>Elementary to Intermediate Python</a:t>
            </a:r>
          </a:p>
          <a:p>
            <a:pPr lvl="2"/>
            <a:r>
              <a:rPr lang="en-US" dirty="0"/>
              <a:t>Python topics covered: data structures, control flow, functions, modules, classes, files, regex, automation, data visualization, web scraping</a:t>
            </a:r>
          </a:p>
          <a:p>
            <a:pPr lvl="2"/>
            <a:r>
              <a:rPr lang="en-US" dirty="0"/>
              <a:t>Python topics not covered: data analysis, web development, ML &amp; AI</a:t>
            </a:r>
          </a:p>
          <a:p>
            <a:endParaRPr lang="en-US" dirty="0"/>
          </a:p>
          <a:p>
            <a:r>
              <a:rPr lang="en-US" dirty="0"/>
              <a:t>Final projects: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Excel manipulation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cleaning and visualization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Web scraping &amp; sending automated email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3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67A2-2582-45FF-ABEC-082FF63E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to use Python in many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AC86-141F-4DD2-92FA-7870B716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Terminal</a:t>
            </a:r>
          </a:p>
          <a:p>
            <a:r>
              <a:rPr lang="en-US" dirty="0"/>
              <a:t>IDEs – Spyder or </a:t>
            </a:r>
            <a:r>
              <a:rPr lang="en-US" dirty="0" err="1"/>
              <a:t>Pycharm</a:t>
            </a:r>
            <a:r>
              <a:rPr lang="en-US" dirty="0"/>
              <a:t> (IntelliJ),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Notebook - </a:t>
            </a:r>
            <a:r>
              <a:rPr lang="en-US" dirty="0" err="1"/>
              <a:t>Jupyter</a:t>
            </a:r>
            <a:r>
              <a:rPr lang="en-US" dirty="0"/>
              <a:t> notebook (examples -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https://github.com/susanli2016/Machine-Learning-with-Python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Python basic concepts:</a:t>
            </a:r>
          </a:p>
          <a:p>
            <a:pPr lvl="1"/>
            <a:r>
              <a:rPr lang="en-US" dirty="0"/>
              <a:t>Basic syntax</a:t>
            </a:r>
          </a:p>
          <a:p>
            <a:pPr lvl="1"/>
            <a:r>
              <a:rPr lang="en-US" dirty="0"/>
              <a:t>Basic operators</a:t>
            </a:r>
          </a:p>
          <a:p>
            <a:pPr lvl="1"/>
            <a:r>
              <a:rPr lang="en-US" dirty="0"/>
              <a:t>Packages (+ pip)</a:t>
            </a:r>
          </a:p>
          <a:p>
            <a:pPr lvl="1"/>
            <a:r>
              <a:rPr lang="en-US" dirty="0"/>
              <a:t>Docstring</a:t>
            </a:r>
          </a:p>
          <a:p>
            <a:pPr lvl="1"/>
            <a:r>
              <a:rPr lang="en-US" dirty="0"/>
              <a:t>Read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9E436-2BCB-44F1-A4B1-6ABFA97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44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 (code editor) for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2099E-E436-48ED-B590-C7DBACC8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38" y="1690688"/>
            <a:ext cx="9460523" cy="37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2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Version control system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33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Version control system (VCS):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Version control systems are a category of software tools that helps in recording changes made to files by keeping a track of modifications done to the code. </a:t>
            </a:r>
          </a:p>
          <a:p>
            <a:pPr marL="0" indent="0">
              <a:buNone/>
            </a:pPr>
            <a:r>
              <a:rPr lang="en-US" sz="1100" i="1" dirty="0">
                <a:hlinkClick r:id="rId3"/>
              </a:rPr>
              <a:t>https://www.geeksforgeeks.org/version-control-systems/</a:t>
            </a:r>
            <a:endParaRPr lang="en-US" sz="1100" i="1" dirty="0"/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None/>
            </a:pPr>
            <a:endParaRPr lang="en-US" sz="1100" i="1" dirty="0"/>
          </a:p>
          <a:p>
            <a:pPr marL="0" indent="0">
              <a:buNone/>
            </a:pPr>
            <a:r>
              <a:rPr lang="en-US" sz="1400" i="0" dirty="0">
                <a:solidFill>
                  <a:srgbClr val="273239"/>
                </a:solidFill>
                <a:effectLst/>
              </a:rPr>
              <a:t>Popular VCSs: Git, Subversion, Helix core, Microsoft TFS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F09E7-C9F6-45A5-A848-1F656EE7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95" y="2127995"/>
            <a:ext cx="3771121" cy="3950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8A26C-FB33-40D9-9B54-E4D9DC7F06D5}"/>
              </a:ext>
            </a:extLst>
          </p:cNvPr>
          <p:cNvSpPr txBox="1"/>
          <p:nvPr/>
        </p:nvSpPr>
        <p:spPr>
          <a:xfrm>
            <a:off x="7145695" y="6406437"/>
            <a:ext cx="2073728" cy="254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https://git-scm.com/downloads</a:t>
            </a:r>
          </a:p>
        </p:txBody>
      </p:sp>
    </p:spTree>
    <p:extLst>
      <p:ext uri="{BB962C8B-B14F-4D97-AF65-F5344CB8AC3E}">
        <p14:creationId xmlns:p14="http://schemas.microsoft.com/office/powerpoint/2010/main" val="294921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08303-61D5-4D32-94D5-00DC961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D8644-0C82-4A98-91CA-C1EC5E47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36525"/>
            <a:ext cx="8486775" cy="62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– Share everything you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AD3B7-B71B-414F-9342-FD0726AA4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32" y="1667361"/>
            <a:ext cx="9215535" cy="4346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413B2-446F-4BB4-916E-4CB16F0A51CC}"/>
              </a:ext>
            </a:extLst>
          </p:cNvPr>
          <p:cNvSpPr txBox="1"/>
          <p:nvPr/>
        </p:nvSpPr>
        <p:spPr>
          <a:xfrm>
            <a:off x="2344616" y="630820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https://code.visualstudio.com/</a:t>
            </a:r>
          </a:p>
        </p:txBody>
      </p:sp>
    </p:spTree>
    <p:extLst>
      <p:ext uri="{BB962C8B-B14F-4D97-AF65-F5344CB8AC3E}">
        <p14:creationId xmlns:p14="http://schemas.microsoft.com/office/powerpoint/2010/main" val="55925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(</a:t>
            </a:r>
            <a:r>
              <a:rPr lang="en-US" dirty="0" err="1"/>
              <a:t>unix</a:t>
            </a:r>
            <a:r>
              <a:rPr lang="en-US" dirty="0"/>
              <a:t> based commands on Windows - Emulator)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651E-F971-48E2-A6AC-AB8BCC94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6" y="1634883"/>
            <a:ext cx="6144126" cy="35882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1EA84-5585-4F30-BEE3-2CFD241F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9902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Linux CLI is powerful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Common Linux Commands</a:t>
            </a:r>
          </a:p>
          <a:p>
            <a:r>
              <a:rPr lang="en-US" sz="2000" dirty="0"/>
              <a:t>https://www.dummies.com/computers/operating-systems/linux/common-linux-commands/</a:t>
            </a:r>
          </a:p>
        </p:txBody>
      </p:sp>
    </p:spTree>
    <p:extLst>
      <p:ext uri="{BB962C8B-B14F-4D97-AF65-F5344CB8AC3E}">
        <p14:creationId xmlns:p14="http://schemas.microsoft.com/office/powerpoint/2010/main" val="330304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ACAD-738B-4566-A80F-38B71980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of the code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Simple and short variable name (convention)</a:t>
            </a:r>
          </a:p>
          <a:p>
            <a:r>
              <a:rPr lang="en-US" dirty="0"/>
              <a:t>Indentation</a:t>
            </a:r>
          </a:p>
          <a:p>
            <a:r>
              <a:rPr lang="en-US" dirty="0"/>
              <a:t>Commit little by little</a:t>
            </a:r>
          </a:p>
          <a:p>
            <a:r>
              <a:rPr lang="en-US" dirty="0"/>
              <a:t>Logically consistent and well tested …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9C54-0387-46BC-AF2E-9110FA27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Homework</a:t>
            </a:r>
            <a:br>
              <a:rPr lang="en-US" dirty="0"/>
            </a:br>
            <a:r>
              <a:rPr lang="en-US" sz="3100" dirty="0"/>
              <a:t>Deadline: 13 Nov, 2021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1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6F5-9DE8-47FF-9AE6-2803856D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A5DE-320E-4744-82F2-3ACFF41E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new repository in your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Clone the previous repository to your local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Jupyter</a:t>
            </a:r>
            <a:r>
              <a:rPr lang="en-US" dirty="0"/>
              <a:t> notebook in the local repo (in your folder). In the notebook, write a code which asks 5 separate questions and receives the answers from the user (we had an example with only one question in the lecture). Commit and push your changes question by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sure your code follows the good practice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CFF4C-B978-4F9E-8707-7596319F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6F5-9DE8-47FF-9AE6-2803856D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A5DE-320E-4744-82F2-3ACFF41E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6263" indent="-565150">
              <a:buFont typeface="+mj-lt"/>
              <a:buAutoNum type="arabicPeriod"/>
            </a:pPr>
            <a:r>
              <a:rPr lang="mn-MN" dirty="0"/>
              <a:t>Нэг компьютерт хоёр үйлдлийн систем суулгаж болох уу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Path-</a:t>
            </a:r>
            <a:r>
              <a:rPr lang="mn-MN" dirty="0"/>
              <a:t>д программаа оруулаагүй бол яах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mn-MN" dirty="0"/>
              <a:t>Фолдерийн нэр нь дундаа зайтай байвал фолдерийг танихад ямар асуудал үүсэх вэ</a:t>
            </a:r>
            <a:r>
              <a:rPr lang="en-US" dirty="0"/>
              <a:t>?</a:t>
            </a:r>
            <a:endParaRPr lang="mn-MN" dirty="0"/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Git,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mn-MN" dirty="0"/>
              <a:t>хоёрын ялгаа юу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 IDE</a:t>
            </a:r>
            <a:r>
              <a:rPr lang="mn-MN" dirty="0"/>
              <a:t> мөн үү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Commit, push </a:t>
            </a:r>
            <a:r>
              <a:rPr lang="mn-MN" dirty="0"/>
              <a:t>хоёрын ялгаа юу вэ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Push </a:t>
            </a:r>
            <a:r>
              <a:rPr lang="mn-MN" dirty="0"/>
              <a:t>хийхээс өмнө олон дахин </a:t>
            </a:r>
            <a:r>
              <a:rPr lang="en-US" dirty="0"/>
              <a:t>commit </a:t>
            </a:r>
            <a:r>
              <a:rPr lang="mn-MN" dirty="0"/>
              <a:t>хийж болох уу</a:t>
            </a:r>
            <a:r>
              <a:rPr lang="en-US" dirty="0"/>
              <a:t>?</a:t>
            </a:r>
          </a:p>
          <a:p>
            <a:pPr marL="576263" indent="-565150">
              <a:buFont typeface="+mj-lt"/>
              <a:buAutoNum type="arabicPeriod"/>
            </a:pPr>
            <a:r>
              <a:rPr lang="en-US" dirty="0"/>
              <a:t>Commit </a:t>
            </a:r>
            <a:r>
              <a:rPr lang="mn-MN" dirty="0"/>
              <a:t>хийхэд </a:t>
            </a:r>
            <a:r>
              <a:rPr lang="en-US" dirty="0" err="1"/>
              <a:t>github</a:t>
            </a:r>
            <a:r>
              <a:rPr lang="en-US" dirty="0"/>
              <a:t> repo</a:t>
            </a:r>
            <a:r>
              <a:rPr lang="mn-MN" dirty="0"/>
              <a:t>-д</a:t>
            </a:r>
            <a:r>
              <a:rPr lang="en-US" dirty="0"/>
              <a:t> access </a:t>
            </a:r>
            <a:r>
              <a:rPr lang="mn-MN" dirty="0"/>
              <a:t>хэрэгтэй юу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CFF4C-B978-4F9E-8707-7596319F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1: 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Overview of Python </a:t>
            </a:r>
          </a:p>
          <a:p>
            <a:pPr lvl="1"/>
            <a:r>
              <a:rPr lang="en-US" dirty="0"/>
              <a:t>Computer basics</a:t>
            </a:r>
          </a:p>
          <a:p>
            <a:pPr lvl="1"/>
            <a:r>
              <a:rPr lang="en-US" dirty="0"/>
              <a:t>Communities</a:t>
            </a:r>
          </a:p>
          <a:p>
            <a:pPr lvl="1"/>
            <a:r>
              <a:rPr lang="en-US" dirty="0"/>
              <a:t>Folder structures, Path, Shell</a:t>
            </a:r>
          </a:p>
          <a:p>
            <a:pPr lvl="1"/>
            <a:r>
              <a:rPr lang="en-US" dirty="0"/>
              <a:t>Python / Anaconda</a:t>
            </a:r>
          </a:p>
          <a:p>
            <a:pPr lvl="1"/>
            <a:r>
              <a:rPr lang="en-US" dirty="0"/>
              <a:t>Text editor, notebook, IDE</a:t>
            </a:r>
          </a:p>
          <a:p>
            <a:pPr lvl="1"/>
            <a:r>
              <a:rPr lang="en-US" dirty="0"/>
              <a:t>Git &amp;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Coding best practice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7A64-B149-4673-96C1-813B9D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7243F-8278-42A1-ADD5-E595DFB6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0B1F-6D3F-42A3-8C54-5B844CB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D316F-060A-4DAB-B1C0-CAEACD70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8" y="595087"/>
            <a:ext cx="9545444" cy="52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AC85-658C-4A02-8E07-D6FBB0F8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5903650"/>
            <a:ext cx="10515600" cy="8769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+ </a:t>
            </a:r>
          </a:p>
          <a:p>
            <a:pPr marL="0" indent="0" algn="ctr">
              <a:buNone/>
            </a:pPr>
            <a:r>
              <a:rPr lang="en-US" sz="2000" dirty="0"/>
              <a:t>Beginner friendly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C58DA-BB21-4DB6-B12D-F1C393AB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1825625"/>
            <a:ext cx="10515600" cy="3875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0B1F-6D3F-42A3-8C54-5B844CB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1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0BE5-DE89-46A4-A79F-323B9E3A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applications of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A0A5-835B-4840-BBB5-2D6BD5BB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Scientific computing (incl. Financial modelling)</a:t>
            </a:r>
          </a:p>
          <a:p>
            <a:pPr lvl="1"/>
            <a:r>
              <a:rPr lang="en-US" dirty="0"/>
              <a:t>Data science &amp; Data visualization</a:t>
            </a:r>
          </a:p>
          <a:p>
            <a:pPr lvl="1"/>
            <a:r>
              <a:rPr lang="en-US" dirty="0"/>
              <a:t>Machine learning &amp; AI</a:t>
            </a:r>
          </a:p>
          <a:p>
            <a:pPr lvl="1"/>
            <a:r>
              <a:rPr lang="en-US" dirty="0"/>
              <a:t>Web &amp; Game development</a:t>
            </a:r>
          </a:p>
          <a:p>
            <a:pPr lvl="1"/>
            <a:r>
              <a:rPr lang="en-US" dirty="0"/>
              <a:t>Applications &amp; Software &amp; GUI</a:t>
            </a:r>
          </a:p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E88BD-BBB1-4830-8CAE-482A3600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0153-93E3-4D63-8A93-48F5BE76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was first released in 1991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387FB-A953-425E-AB85-16A6511B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A245-D0A2-473F-89D6-278063E47DF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B3AAF-1C55-4C8C-8626-A7A5196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2" y="1917290"/>
            <a:ext cx="9311952" cy="4343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4817B4-70D7-4B77-A100-CAA3A2190F80}"/>
              </a:ext>
            </a:extLst>
          </p:cNvPr>
          <p:cNvSpPr txBox="1"/>
          <p:nvPr/>
        </p:nvSpPr>
        <p:spPr>
          <a:xfrm>
            <a:off x="1399592" y="6492875"/>
            <a:ext cx="9311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Source: https://javaconceptoftheday.com/history-of-programming-languages/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0D58E2-D482-4443-B207-163CFFC3B58A}"/>
              </a:ext>
            </a:extLst>
          </p:cNvPr>
          <p:cNvCxnSpPr>
            <a:cxnSpLocks/>
          </p:cNvCxnSpPr>
          <p:nvPr/>
        </p:nvCxnSpPr>
        <p:spPr>
          <a:xfrm>
            <a:off x="7018020" y="2080260"/>
            <a:ext cx="78563" cy="81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5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1D33-B5C7-413C-825A-50EF6D10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A4632-CA69-4E4B-98AB-7029D1F3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4" y="1874940"/>
            <a:ext cx="3858567" cy="2939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E8C54-F961-4270-AFF6-D33F786D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30" y="5310823"/>
            <a:ext cx="2874154" cy="1410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E4D455-3157-4575-B73F-7929C368C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654" y="2008786"/>
            <a:ext cx="2390964" cy="2138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99B384-44FF-4BA8-85BC-92A448216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28" y="2008786"/>
            <a:ext cx="2331127" cy="1734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047330-60F1-499F-99C3-6E23B7A93599}"/>
              </a:ext>
            </a:extLst>
          </p:cNvPr>
          <p:cNvSpPr txBox="1"/>
          <p:nvPr/>
        </p:nvSpPr>
        <p:spPr>
          <a:xfrm>
            <a:off x="1766484" y="1488651"/>
            <a:ext cx="14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BB590-772B-4A9F-A929-25B0975E354A}"/>
              </a:ext>
            </a:extLst>
          </p:cNvPr>
          <p:cNvSpPr txBox="1"/>
          <p:nvPr/>
        </p:nvSpPr>
        <p:spPr>
          <a:xfrm>
            <a:off x="7153301" y="1549956"/>
            <a:ext cx="74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65DA7-D445-4BC0-B730-561A5F817B96}"/>
              </a:ext>
            </a:extLst>
          </p:cNvPr>
          <p:cNvSpPr txBox="1"/>
          <p:nvPr/>
        </p:nvSpPr>
        <p:spPr>
          <a:xfrm>
            <a:off x="10169304" y="1505608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 disk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1EA0C4-2401-4F21-85FB-714EE580A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861" y="4844539"/>
            <a:ext cx="3781477" cy="1648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A6B50D-E07E-47EB-A429-0A35CD6E8041}"/>
              </a:ext>
            </a:extLst>
          </p:cNvPr>
          <p:cNvSpPr txBox="1"/>
          <p:nvPr/>
        </p:nvSpPr>
        <p:spPr>
          <a:xfrm>
            <a:off x="8083055" y="4431273"/>
            <a:ext cx="168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CPU (chip)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E1FE6-46C4-4F73-9C16-17951A5DFEE5}"/>
              </a:ext>
            </a:extLst>
          </p:cNvPr>
          <p:cNvSpPr txBox="1"/>
          <p:nvPr/>
        </p:nvSpPr>
        <p:spPr>
          <a:xfrm>
            <a:off x="2084138" y="4941491"/>
            <a:ext cx="17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units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4531C61-40E3-455B-AF59-0728E2E7D7E8}"/>
              </a:ext>
            </a:extLst>
          </p:cNvPr>
          <p:cNvSpPr/>
          <p:nvPr/>
        </p:nvSpPr>
        <p:spPr>
          <a:xfrm rot="10800000">
            <a:off x="5045227" y="1772963"/>
            <a:ext cx="477638" cy="2658310"/>
          </a:xfrm>
          <a:prstGeom prst="leftBrace">
            <a:avLst>
              <a:gd name="adj1" fmla="val 8333"/>
              <a:gd name="adj2" fmla="val 50545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3930</TotalTime>
  <Words>1173</Words>
  <Application>Microsoft Office PowerPoint</Application>
  <PresentationFormat>Widescreen</PresentationFormat>
  <Paragraphs>236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About the course </vt:lpstr>
      <vt:lpstr>Week 1: Learning objectives</vt:lpstr>
      <vt:lpstr>Background</vt:lpstr>
      <vt:lpstr>PowerPoint Presentation</vt:lpstr>
      <vt:lpstr>Why Python?</vt:lpstr>
      <vt:lpstr>Popular applications of Python</vt:lpstr>
      <vt:lpstr>Python was first released in 1991</vt:lpstr>
      <vt:lpstr>Computer basics</vt:lpstr>
      <vt:lpstr>Most popular operating systems</vt:lpstr>
      <vt:lpstr>Communities &amp; learning platforms</vt:lpstr>
      <vt:lpstr>Programming basics</vt:lpstr>
      <vt:lpstr>Programming language</vt:lpstr>
      <vt:lpstr>Must-have basics for a good programmer</vt:lpstr>
      <vt:lpstr>Folder structure</vt:lpstr>
      <vt:lpstr>Command line interpreters/Shells</vt:lpstr>
      <vt:lpstr>Common CMD commands</vt:lpstr>
      <vt:lpstr>Path (environment variable)</vt:lpstr>
      <vt:lpstr>Getting Python</vt:lpstr>
      <vt:lpstr>Possible to use Python in many environments</vt:lpstr>
      <vt:lpstr>Using VS code (code editor) for Python</vt:lpstr>
      <vt:lpstr>Git – Version control system (VCS)</vt:lpstr>
      <vt:lpstr>PowerPoint Presentation</vt:lpstr>
      <vt:lpstr>Github – Share everything you want</vt:lpstr>
      <vt:lpstr>Git bash (unix based commands on Windows - Emulator)</vt:lpstr>
      <vt:lpstr>Coding best practices</vt:lpstr>
      <vt:lpstr>Homework Deadline: 13 Nov, 2021</vt:lpstr>
      <vt:lpstr>Task 1</vt:lpstr>
      <vt:lpstr>Task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sugarkhuu</dc:creator>
  <cp:lastModifiedBy>sugarkhuu</cp:lastModifiedBy>
  <cp:revision>579</cp:revision>
  <dcterms:created xsi:type="dcterms:W3CDTF">2021-09-25T12:47:41Z</dcterms:created>
  <dcterms:modified xsi:type="dcterms:W3CDTF">2021-12-10T16:48:30Z</dcterms:modified>
</cp:coreProperties>
</file>